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68"/>
  </p:notesMasterIdLst>
  <p:sldIdLst>
    <p:sldId id="34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346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8" d="100"/>
          <a:sy n="78" d="100"/>
        </p:scale>
        <p:origin x="-114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434974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297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5CD31F0-B176-4191-9B11-AE60CFBA445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marL="742950" indent="-285750" rtl="0">
              <a:defRPr/>
            </a:lvl2pPr>
            <a:lvl3pPr marL="1143000" indent="-228600" rtl="0">
              <a:defRPr/>
            </a:lvl3pPr>
            <a:lvl4pPr marL="1600200" indent="-228600"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ColTx" type="twoColTx">
  <p:cSld name="twoColTx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Only" type="titleOnly">
  <p:cSld name="title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1pPr>
            <a:lvl2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4pPr>
            <a:lvl5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7pPr>
            <a:lvl8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BF558D-F9A2-47FE-8F33-57E3F0B31375}" type="datetimeFigureOut">
              <a:rPr lang="en-US"/>
              <a:pPr>
                <a:defRPr/>
              </a:pPr>
              <a:t>10/30/2012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7848AA-2C53-48CF-BE06-8DCF7EBB21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51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FFF28B-4815-4E0E-8BF1-1F379CEF8603}" type="datetimeFigureOut">
              <a:rPr lang="en-US"/>
              <a:pPr>
                <a:defRPr/>
              </a:pPr>
              <a:t>10/30/2012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F0EB8C-0972-4BF7-B474-710821730B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42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l" rtl="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285750"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algn="l" rtl="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228600" algn="l" rtl="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1905000"/>
            <a:ext cx="72234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600" b="1" i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Фейсбук – </a:t>
            </a:r>
          </a:p>
          <a:p>
            <a:r>
              <a:rPr lang="bg-BG" sz="3600" b="1" i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		Перфектното начало</a:t>
            </a:r>
            <a:endParaRPr lang="en-US" sz="3600" b="1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3105329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b="1" i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.. 5 ключа към сигурния успех</a:t>
            </a:r>
            <a:endParaRPr lang="en-US" sz="1800" b="1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66196" y="4724400"/>
            <a:ext cx="35044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2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Виктор Стоянов 11б, № 8</a:t>
            </a:r>
          </a:p>
          <a:p>
            <a:pPr algn="r"/>
            <a:r>
              <a:rPr lang="bg-BG" sz="2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Даниел Георгиев 11б, № 11</a:t>
            </a:r>
          </a:p>
          <a:p>
            <a:pPr algn="r"/>
            <a:r>
              <a:rPr lang="bg-BG" sz="2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Тодор Маноилов 11б, № 27</a:t>
            </a:r>
            <a:endParaRPr lang="en-US" sz="2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808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Фейсбук има 3500 служители,</a:t>
            </a:r>
          </a:p>
        </p:txBody>
      </p:sp>
      <p:sp>
        <p:nvSpPr>
          <p:cNvPr id="70" name="Shape 70"/>
          <p:cNvSpPr/>
          <p:nvPr/>
        </p:nvSpPr>
        <p:spPr>
          <a:xfrm>
            <a:off x="330153" y="1417637"/>
            <a:ext cx="8483693" cy="529754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 което се равнява на 30 милиона долара за всеки служител</a:t>
            </a:r>
          </a:p>
        </p:txBody>
      </p:sp>
      <p:sp>
        <p:nvSpPr>
          <p:cNvPr id="76" name="Shape 76"/>
          <p:cNvSpPr/>
          <p:nvPr/>
        </p:nvSpPr>
        <p:spPr>
          <a:xfrm>
            <a:off x="2223688" y="1503562"/>
            <a:ext cx="4696623" cy="65407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Очевидно правят нещата както трябва</a:t>
            </a:r>
          </a:p>
        </p:txBody>
      </p:sp>
      <p:sp>
        <p:nvSpPr>
          <p:cNvPr id="82" name="Shape 82"/>
          <p:cNvSpPr/>
          <p:nvPr/>
        </p:nvSpPr>
        <p:spPr>
          <a:xfrm>
            <a:off x="2110811" y="1417637"/>
            <a:ext cx="4922376" cy="535773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23289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Ния вярваме, че успехът на фейсбук не се дължи на качеството на продуктите,</a:t>
            </a:r>
          </a:p>
        </p:txBody>
      </p:sp>
      <p:sp>
        <p:nvSpPr>
          <p:cNvPr id="88" name="Shape 88"/>
          <p:cNvSpPr/>
          <p:nvPr/>
        </p:nvSpPr>
        <p:spPr>
          <a:xfrm>
            <a:off x="2366469" y="2328900"/>
            <a:ext cx="4411059" cy="442749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914400" y="44648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 а на перфектното бизнес управление</a:t>
            </a:r>
          </a:p>
        </p:txBody>
      </p:sp>
      <p:sp>
        <p:nvSpPr>
          <p:cNvPr id="94" name="Shape 94"/>
          <p:cNvSpPr/>
          <p:nvPr/>
        </p:nvSpPr>
        <p:spPr>
          <a:xfrm>
            <a:off x="846353" y="1906255"/>
            <a:ext cx="7451293" cy="495174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Facebook не е нито първата, нито  единствената социална мрежа,</a:t>
            </a:r>
          </a:p>
        </p:txBody>
      </p:sp>
      <p:sp>
        <p:nvSpPr>
          <p:cNvPr id="100" name="Shape 100"/>
          <p:cNvSpPr/>
          <p:nvPr/>
        </p:nvSpPr>
        <p:spPr>
          <a:xfrm>
            <a:off x="1343532" y="1673675"/>
            <a:ext cx="6456934" cy="48486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 но има най-голям успех</a:t>
            </a:r>
          </a:p>
        </p:txBody>
      </p:sp>
      <p:sp>
        <p:nvSpPr>
          <p:cNvPr id="106" name="Shape 106"/>
          <p:cNvSpPr/>
          <p:nvPr/>
        </p:nvSpPr>
        <p:spPr>
          <a:xfrm>
            <a:off x="1622760" y="1528299"/>
            <a:ext cx="5898479" cy="53297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199" y="42931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Много компании многократно са се опитали да закупят Facebook</a:t>
            </a:r>
          </a:p>
        </p:txBody>
      </p:sp>
      <p:sp>
        <p:nvSpPr>
          <p:cNvPr id="112" name="Shape 112"/>
          <p:cNvSpPr/>
          <p:nvPr/>
        </p:nvSpPr>
        <p:spPr>
          <a:xfrm>
            <a:off x="2690025" y="1572312"/>
            <a:ext cx="3763949" cy="464415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2502550" y="264661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Някои от тях са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57199" y="46997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 Friendster с предложение 10 милиона</a:t>
            </a:r>
          </a:p>
        </p:txBody>
      </p:sp>
      <p:sp>
        <p:nvSpPr>
          <p:cNvPr id="123" name="Shape 123"/>
          <p:cNvSpPr/>
          <p:nvPr/>
        </p:nvSpPr>
        <p:spPr>
          <a:xfrm>
            <a:off x="1" y="1322331"/>
            <a:ext cx="9143997" cy="245038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 rot="375">
            <a:off x="914249" y="2857499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>
                <a:solidFill>
                  <a:srgbClr val="FFFFFF"/>
                </a:solidFill>
              </a:rPr>
              <a:t> По последни данни facebook има над 1 милиард потребители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457199" y="427658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Yahoo с предложение 1.6 милиона</a:t>
            </a:r>
          </a:p>
        </p:txBody>
      </p:sp>
      <p:sp>
        <p:nvSpPr>
          <p:cNvPr id="129" name="Shape 129"/>
          <p:cNvSpPr/>
          <p:nvPr/>
        </p:nvSpPr>
        <p:spPr>
          <a:xfrm>
            <a:off x="2539900" y="948887"/>
            <a:ext cx="4064198" cy="317374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457199" y="44000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 Microsoft с предложение 15 милиарда</a:t>
            </a:r>
          </a:p>
        </p:txBody>
      </p:sp>
      <p:sp>
        <p:nvSpPr>
          <p:cNvPr id="135" name="Shape 135"/>
          <p:cNvSpPr/>
          <p:nvPr/>
        </p:nvSpPr>
        <p:spPr>
          <a:xfrm>
            <a:off x="2381250" y="969112"/>
            <a:ext cx="4381500" cy="27336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Стив Джобс е казал:</a:t>
            </a:r>
          </a:p>
        </p:txBody>
      </p:sp>
      <p:sp>
        <p:nvSpPr>
          <p:cNvPr id="141" name="Shape 141"/>
          <p:cNvSpPr/>
          <p:nvPr/>
        </p:nvSpPr>
        <p:spPr>
          <a:xfrm>
            <a:off x="1750802" y="1940675"/>
            <a:ext cx="5642395" cy="376997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457200" y="1447075"/>
            <a:ext cx="8229600" cy="304709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Уважавам Mарк Зукенберг за това че не се продаде, за желанието да направи компания.Уважавам това много.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58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Ключови фигури във Фейсбук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1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3913" y="1524000"/>
            <a:ext cx="7496175" cy="50292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304800" y="13716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953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Основата на бизнес-модела на </a:t>
            </a:r>
            <a:b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			Фейсбук е в рекламата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7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475" y="1427163"/>
            <a:ext cx="7639050" cy="5126037"/>
          </a:xfrm>
        </p:spPr>
      </p:pic>
      <p:cxnSp>
        <p:nvCxnSpPr>
          <p:cNvPr id="4" name="Straight Connector 3"/>
          <p:cNvCxnSpPr/>
          <p:nvPr/>
        </p:nvCxnSpPr>
        <p:spPr>
          <a:xfrm>
            <a:off x="304800" y="13716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252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Бизнес-модел базиран на рекламата, </a:t>
            </a:r>
            <a:b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			вдъхновен от този на Гугъл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 rtlCol="0">
            <a:normAutofit fontScale="77500" lnSpcReduction="20000"/>
          </a:bodyPr>
          <a:lstStyle/>
          <a:p>
            <a:pPr algn="ctr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CPM(Cost-Per-Mille) </a:t>
            </a:r>
            <a:r>
              <a:rPr lang="bg-BG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и </a:t>
            </a: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CPC(Cost-Per-Click)</a:t>
            </a:r>
            <a:r>
              <a:rPr lang="bg-BG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метод за рекламиране.</a:t>
            </a:r>
            <a:endParaRPr lang="en-US" i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00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373313"/>
            <a:ext cx="4040188" cy="3951287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Cost-Per-Mille</a:t>
            </a:r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(или </a:t>
            </a:r>
            <a:r>
              <a:rPr lang="bg-BG" sz="2000" b="1" dirty="0" smtClean="0">
                <a:solidFill>
                  <a:schemeClr val="accent1">
                    <a:lumMod val="75000"/>
                  </a:schemeClr>
                </a:solidFill>
              </a:rPr>
              <a:t>Цена-За-Хиляда</a:t>
            </a:r>
            <a:r>
              <a:rPr lang="bg-BG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) е метод, при който рекламодателя плаща вече определена цена за хиляда показвания на неговата реклама.</a:t>
            </a:r>
            <a:endParaRPr lang="en-US" sz="20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01" name="Content Placeholder 6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1787525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Cost-Per-Click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(или </a:t>
            </a:r>
            <a:r>
              <a:rPr lang="bg-BG" sz="2000" b="1" dirty="0" smtClean="0">
                <a:solidFill>
                  <a:schemeClr val="accent1">
                    <a:lumMod val="75000"/>
                  </a:schemeClr>
                </a:solidFill>
              </a:rPr>
              <a:t>Цена-За-Клик</a:t>
            </a:r>
            <a:r>
              <a:rPr lang="bg-BG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) е метод, при който рекламодателя договаря с доставчика на услугата цена за всеки клик върху неговата реклама. </a:t>
            </a:r>
          </a:p>
          <a:p>
            <a:pPr marL="0" indent="0" algn="ctr">
              <a:buFont typeface="Arial" charset="0"/>
              <a:buNone/>
            </a:pPr>
            <a:endParaRPr lang="bg-BG" sz="2000" dirty="0" smtClean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3716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48200" y="4470400"/>
            <a:ext cx="4038600" cy="101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bg-BG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Този метод е въведен първо от Гугъл и за периода 2002-2004г. приходите им скочили 7 пъти.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826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Опитът за копиране на формулата на Гугъл и как 		Фейсбук осъзна, че тя не им е от полза ..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2600"/>
          </a:xfrm>
        </p:spPr>
        <p:txBody>
          <a:bodyPr rtlCol="0">
            <a:normAutofit/>
          </a:bodyPr>
          <a:lstStyle/>
          <a:p>
            <a:pPr marL="400050" lvl="1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bg-BG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Фейсбук опитва да копира високостойностното предложение на Гугъл, а именно голям трафик, насочване и изпълнение водени от контекста на тър сенията и инструменти за рекламни агенти.</a:t>
            </a:r>
          </a:p>
          <a:p>
            <a:pPr marL="800100" lvl="2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bg-BG" sz="1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Фейсбук предлага и двата варианта на рекламиране (и </a:t>
            </a: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CPM</a:t>
            </a:r>
            <a:r>
              <a:rPr lang="bg-BG" sz="1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, и </a:t>
            </a: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CPC</a:t>
            </a:r>
            <a:r>
              <a:rPr lang="bg-BG" sz="1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bg-BG" sz="16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3716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0400"/>
            <a:ext cx="9144000" cy="332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5197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И все пак Фейсбук направи </a:t>
            </a:r>
            <a:b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			много пари от реклами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147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863" y="1447800"/>
            <a:ext cx="8296275" cy="5105400"/>
          </a:xfrm>
        </p:spPr>
      </p:pic>
      <p:cxnSp>
        <p:nvCxnSpPr>
          <p:cNvPr id="4" name="Straight Connector 3"/>
          <p:cNvCxnSpPr/>
          <p:nvPr/>
        </p:nvCxnSpPr>
        <p:spPr>
          <a:xfrm>
            <a:off x="304800" y="13716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954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914399" y="285750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 На ден се правят по 3.2 милиарда харесвания и коментари.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И така Фейсбук реши на направи това,</a:t>
            </a:r>
            <a:b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 				в което е най-добър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 rtlCol="0">
            <a:normAutofit/>
          </a:bodyPr>
          <a:lstStyle/>
          <a:p>
            <a:pPr marL="0" indent="0" algn="ctr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bg-BG" sz="280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Фейсбук</a:t>
            </a:r>
            <a:r>
              <a:rPr lang="bg-BG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00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изобретяват</a:t>
            </a:r>
          </a:p>
          <a:p>
            <a:pPr marL="0" indent="0" algn="ctr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bg-BG" b="1" i="1" dirty="0" smtClean="0">
                <a:solidFill>
                  <a:schemeClr val="accent1">
                    <a:lumMod val="75000"/>
                  </a:schemeClr>
                </a:solidFill>
              </a:rPr>
              <a:t>Социалното</a:t>
            </a:r>
            <a:r>
              <a:rPr lang="bg-BG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80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Рекламиране</a:t>
            </a:r>
          </a:p>
          <a:p>
            <a:pPr marL="0" indent="0" algn="ctr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bg-BG" sz="2800" i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 algn="ctr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bg-BG" sz="2000" i="1" dirty="0" smtClean="0">
                <a:solidFill>
                  <a:schemeClr val="accent1">
                    <a:lumMod val="75000"/>
                  </a:schemeClr>
                </a:solidFill>
              </a:rPr>
              <a:t>Разширяват своята платформена философия</a:t>
            </a:r>
          </a:p>
          <a:p>
            <a:pPr marL="0" indent="0" algn="ctr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bg-BG" sz="2000" i="1" dirty="0" smtClean="0">
                <a:solidFill>
                  <a:schemeClr val="accent1">
                    <a:lumMod val="75000"/>
                  </a:schemeClr>
                </a:solidFill>
              </a:rPr>
              <a:t> до нейната монетизационна стратегия.</a:t>
            </a:r>
          </a:p>
          <a:p>
            <a:pPr marL="0" indent="0" algn="ctr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bg-BG" sz="2000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bg-BG" sz="200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Не е нито богоявление, нито директна стратегия:</a:t>
            </a:r>
          </a:p>
          <a:p>
            <a:pPr marL="0" indent="0" algn="ctr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bg-BG" sz="2000" i="1" dirty="0" smtClean="0">
                <a:solidFill>
                  <a:schemeClr val="accent1">
                    <a:lumMod val="75000"/>
                  </a:schemeClr>
                </a:solidFill>
              </a:rPr>
              <a:t>изпълнена с фейсбук-стил чрез малки повторения.</a:t>
            </a:r>
          </a:p>
          <a:p>
            <a:pPr marL="0" indent="0" algn="ctr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bg-BG" sz="2000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bg-BG" sz="2000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bg-BG" sz="2000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bg-BG" sz="2000" i="1" dirty="0" smtClean="0">
                <a:solidFill>
                  <a:schemeClr val="accent1">
                    <a:lumMod val="75000"/>
                  </a:schemeClr>
                </a:solidFill>
              </a:rPr>
              <a:t>Нека да видим как...</a:t>
            </a:r>
            <a:endParaRPr lang="en-US" sz="2000" i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04800" y="13716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3" name="Picture 2" descr="C:\Users\FeaR - sFx\Desktop\slide-36-7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700" y="5545138"/>
            <a:ext cx="12446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349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Трудно за разбиране понятие : </a:t>
            </a:r>
            <a:b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bg-BG" sz="2800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		Фейсбук не е социална мрежа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1600"/>
            <a:ext cx="7620001" cy="4682749"/>
          </a:xfrm>
        </p:spPr>
      </p:pic>
      <p:cxnSp>
        <p:nvCxnSpPr>
          <p:cNvPr id="4" name="Straight Connector 3"/>
          <p:cNvCxnSpPr/>
          <p:nvPr/>
        </p:nvCxnSpPr>
        <p:spPr>
          <a:xfrm>
            <a:off x="304800" y="13716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9600" y="5961797"/>
            <a:ext cx="5745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dirty="0" smtClean="0">
                <a:solidFill>
                  <a:schemeClr val="accent1">
                    <a:lumMod val="75000"/>
                  </a:schemeClr>
                </a:solidFill>
              </a:rPr>
              <a:t>Мрежата показва как всеки човек е свързан с друг.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741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…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той е социална </a:t>
            </a:r>
            <a:r>
              <a:rPr lang="bg-BG" sz="2800" u="sng" dirty="0" smtClean="0">
                <a:solidFill>
                  <a:schemeClr val="accent1">
                    <a:lumMod val="75000"/>
                  </a:schemeClr>
                </a:solidFill>
              </a:rPr>
              <a:t>медия</a:t>
            </a:r>
            <a:endParaRPr lang="en-US" sz="2800" u="sng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3716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90620"/>
            <a:ext cx="7315200" cy="4552980"/>
          </a:xfrm>
        </p:spPr>
      </p:pic>
      <p:sp>
        <p:nvSpPr>
          <p:cNvPr id="6" name="TextBox 5"/>
          <p:cNvSpPr txBox="1"/>
          <p:nvPr/>
        </p:nvSpPr>
        <p:spPr>
          <a:xfrm>
            <a:off x="609600" y="6012639"/>
            <a:ext cx="72899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dirty="0" smtClean="0">
                <a:solidFill>
                  <a:schemeClr val="accent1">
                    <a:lumMod val="75000"/>
                  </a:schemeClr>
                </a:solidFill>
              </a:rPr>
              <a:t>Фейсбук е също и платформа за обмен на цифрово </a:t>
            </a:r>
          </a:p>
          <a:p>
            <a:r>
              <a:rPr lang="bg-BG" sz="2000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bg-BG" sz="2000" dirty="0" smtClean="0">
                <a:solidFill>
                  <a:schemeClr val="accent1">
                    <a:lumMod val="75000"/>
                  </a:schemeClr>
                </a:solidFill>
              </a:rPr>
              <a:t>		съдържание в нашата социална мрежа.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35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Просто свойство доведе до изцяло </a:t>
            </a:r>
            <a:b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		нова стратегия на социално мислене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42" y="1219200"/>
            <a:ext cx="37592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304800" y="13716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572000" y="1916668"/>
            <a:ext cx="3636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2000" dirty="0" smtClean="0">
                <a:solidFill>
                  <a:schemeClr val="accent1">
                    <a:lumMod val="75000"/>
                  </a:schemeClr>
                </a:solidFill>
              </a:rPr>
              <a:t>През 2009г. Фейсбук представя </a:t>
            </a:r>
          </a:p>
          <a:p>
            <a:pPr algn="ctr"/>
            <a:r>
              <a:rPr lang="bg-BG" sz="2000" dirty="0" smtClean="0">
                <a:solidFill>
                  <a:schemeClr val="accent1">
                    <a:lumMod val="75000"/>
                  </a:schemeClr>
                </a:solidFill>
              </a:rPr>
              <a:t>опцията „Харесай“ .. 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22048" y="2648066"/>
            <a:ext cx="3268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Тази опция създава толкова голям</a:t>
            </a:r>
          </a:p>
          <a:p>
            <a:pPr algn="ctr"/>
            <a:r>
              <a:rPr lang="bg-B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интерес, че от Фейсбук са</a:t>
            </a:r>
          </a:p>
          <a:p>
            <a:pPr algn="ctr"/>
            <a:r>
              <a:rPr lang="bg-B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нетърпеливи да я сложат навсяъде</a:t>
            </a:r>
            <a:r>
              <a:rPr lang="bg-B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..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47" name="Picture 7" descr="http://www.rizauddin.com/wp-content/uploads/2010/07/fbli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3962400"/>
            <a:ext cx="2876550" cy="138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 descr="http://www.encoredecorfl.com/Templates/graphics/FB_LIKE_BUTT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038600"/>
            <a:ext cx="1552575" cy="116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1" name="Picture 11" descr="http://casnocha.com/images/old/6a00d8341c85c753ef01348500edaf970c-p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18667"/>
            <a:ext cx="1418211" cy="116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7109" y="5334000"/>
            <a:ext cx="21964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През 2009 се появява</a:t>
            </a:r>
          </a:p>
          <a:p>
            <a:pPr algn="ctr"/>
            <a:r>
              <a:rPr lang="bg-B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при коментари, статуси,</a:t>
            </a:r>
          </a:p>
          <a:p>
            <a:pPr algn="ctr"/>
            <a:r>
              <a:rPr lang="bg-B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снимки, ъпдейти ..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463" y="5334000"/>
            <a:ext cx="2077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Юни 2010 замества</a:t>
            </a:r>
          </a:p>
          <a:p>
            <a:pPr algn="ctr"/>
            <a:r>
              <a:rPr lang="bg-B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</a:t>
            </a:r>
            <a:r>
              <a:rPr lang="bg-B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пцията „Стани Фен“ ..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69387" y="5257800"/>
            <a:ext cx="269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Септември 2010 вече е</a:t>
            </a:r>
          </a:p>
          <a:p>
            <a:pPr algn="ctr"/>
            <a:r>
              <a:rPr lang="bg-B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навсякъде, на всяка страница</a:t>
            </a:r>
          </a:p>
          <a:p>
            <a:pPr algn="ctr"/>
            <a:r>
              <a:rPr lang="bg-B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в интернет ..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33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Прилагането на бутона „Харесва ми“ върху известните марки, развива графиката още повече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71600"/>
            <a:ext cx="8011356" cy="5181600"/>
          </a:xfrm>
        </p:spPr>
      </p:pic>
      <p:cxnSp>
        <p:nvCxnSpPr>
          <p:cNvPr id="4" name="Straight Connector 3"/>
          <p:cNvCxnSpPr/>
          <p:nvPr/>
        </p:nvCxnSpPr>
        <p:spPr>
          <a:xfrm>
            <a:off x="304800" y="13716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96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„Харесва ми“-то на Фейсбук се </a:t>
            </a:r>
            <a:b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		превръща в истинска икономика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95400"/>
            <a:ext cx="7289799" cy="5467351"/>
          </a:xfrm>
        </p:spPr>
      </p:pic>
      <p:cxnSp>
        <p:nvCxnSpPr>
          <p:cNvPr id="4" name="Straight Connector 3"/>
          <p:cNvCxnSpPr/>
          <p:nvPr/>
        </p:nvCxnSpPr>
        <p:spPr>
          <a:xfrm>
            <a:off x="304800" y="13716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65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Фокусиране на : Вирусен Цикъл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95400"/>
            <a:ext cx="6934200" cy="5490204"/>
          </a:xfrm>
        </p:spPr>
      </p:pic>
      <p:cxnSp>
        <p:nvCxnSpPr>
          <p:cNvPr id="4" name="Straight Connector 3"/>
          <p:cNvCxnSpPr/>
          <p:nvPr/>
        </p:nvCxnSpPr>
        <p:spPr>
          <a:xfrm>
            <a:off x="304800" y="13716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454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l"/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Фейсбук реши да потърси нови взаимодействие, 	които биха могли да подсилят и квалифицират 			взаимоотношенията с марките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60133"/>
            <a:ext cx="8156524" cy="4840667"/>
          </a:xfrm>
        </p:spPr>
      </p:pic>
      <p:cxnSp>
        <p:nvCxnSpPr>
          <p:cNvPr id="5" name="Straight Connector 4"/>
          <p:cNvCxnSpPr/>
          <p:nvPr/>
        </p:nvCxnSpPr>
        <p:spPr>
          <a:xfrm>
            <a:off x="304800" y="13716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520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Всичко се свежда до добре </a:t>
            </a:r>
            <a:b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		познати уеб маркетинг концепции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2438400"/>
            <a:ext cx="4040188" cy="639762"/>
          </a:xfrm>
        </p:spPr>
        <p:txBody>
          <a:bodyPr/>
          <a:lstStyle/>
          <a:p>
            <a:pPr algn="ctr"/>
            <a:r>
              <a:rPr lang="bg-BG" dirty="0" smtClean="0">
                <a:solidFill>
                  <a:schemeClr val="accent1">
                    <a:lumMod val="75000"/>
                  </a:schemeClr>
                </a:solidFill>
              </a:rPr>
              <a:t>Да бъдеш видим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3124200"/>
            <a:ext cx="4040188" cy="3951288"/>
          </a:xfrm>
        </p:spPr>
        <p:txBody>
          <a:bodyPr/>
          <a:lstStyle/>
          <a:p>
            <a:pPr marL="0" indent="0">
              <a:buNone/>
            </a:pPr>
            <a:r>
              <a:rPr lang="bg-BG" sz="2000" b="1" dirty="0" smtClean="0">
                <a:solidFill>
                  <a:schemeClr val="accent1">
                    <a:lumMod val="75000"/>
                  </a:schemeClr>
                </a:solidFill>
              </a:rPr>
              <a:t>Фейсбук платформата</a:t>
            </a:r>
            <a:r>
              <a:rPr lang="bg-BG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bg-BG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ще направи съдържанието видимо за Фейсбук потребителите.</a:t>
            </a:r>
          </a:p>
          <a:p>
            <a:pPr marL="0" indent="0">
              <a:buNone/>
            </a:pPr>
            <a:endParaRPr lang="bg-BG" sz="20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bg-BG" sz="2000" b="1" dirty="0" smtClean="0">
                <a:solidFill>
                  <a:schemeClr val="accent1">
                    <a:lumMod val="75000"/>
                  </a:schemeClr>
                </a:solidFill>
              </a:rPr>
              <a:t>Увлекателното съдържание</a:t>
            </a:r>
            <a:r>
              <a:rPr lang="bg-BG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ще ви помогне да увеличите видимостта.</a:t>
            </a:r>
          </a:p>
          <a:p>
            <a:pPr marL="0" indent="0">
              <a:buNone/>
            </a:pPr>
            <a:endParaRPr lang="bg-BG" sz="20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bg-BG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Еквивалентно на</a:t>
            </a:r>
            <a:r>
              <a:rPr lang="bg-BG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SEO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при търсачките.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789238"/>
            <a:ext cx="4041775" cy="639762"/>
          </a:xfrm>
        </p:spPr>
        <p:txBody>
          <a:bodyPr/>
          <a:lstStyle/>
          <a:p>
            <a:pPr algn="ctr"/>
            <a:r>
              <a:rPr lang="bg-BG" dirty="0" smtClean="0">
                <a:solidFill>
                  <a:schemeClr val="accent1">
                    <a:lumMod val="75000"/>
                  </a:schemeClr>
                </a:solidFill>
              </a:rPr>
              <a:t>Плащане за да увеличиш видимостта си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505200"/>
            <a:ext cx="4041775" cy="3951288"/>
          </a:xfrm>
        </p:spPr>
        <p:txBody>
          <a:bodyPr/>
          <a:lstStyle/>
          <a:p>
            <a:pPr marL="0" indent="0">
              <a:buNone/>
            </a:pPr>
            <a:r>
              <a:rPr lang="bg-BG" sz="2000" b="1" dirty="0" smtClean="0">
                <a:solidFill>
                  <a:schemeClr val="accent1">
                    <a:lumMod val="75000"/>
                  </a:schemeClr>
                </a:solidFill>
              </a:rPr>
              <a:t>Закупуването на „спосорирани истории“ </a:t>
            </a:r>
            <a:r>
              <a:rPr lang="bg-BG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ще ви гарантира, че вашето съдържание ще достигне до максимален брой потребители.</a:t>
            </a:r>
          </a:p>
          <a:p>
            <a:pPr marL="0" indent="0">
              <a:buNone/>
            </a:pPr>
            <a:endParaRPr lang="bg-BG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bg-BG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Еквивалентно на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SEM</a:t>
            </a:r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при търсачките.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3716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1" name="Picture 5" descr="C:\Users\FeaR - sFx\Desktop\lqlql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28607"/>
            <a:ext cx="1676400" cy="12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:\Users\FeaR - sFx\Desktop\lqlql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28607"/>
            <a:ext cx="1905000" cy="124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551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От уста на уста, цялата концепция на</a:t>
            </a:r>
            <a:b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 		насочването драстично се променя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4" y="1371600"/>
            <a:ext cx="8602598" cy="5105400"/>
          </a:xfrm>
        </p:spPr>
      </p:pic>
      <p:cxnSp>
        <p:nvCxnSpPr>
          <p:cNvPr id="4" name="Straight Connector 3"/>
          <p:cNvCxnSpPr/>
          <p:nvPr/>
        </p:nvCxnSpPr>
        <p:spPr>
          <a:xfrm>
            <a:off x="304800" y="13716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056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>
                <a:solidFill>
                  <a:srgbClr val="000000"/>
                </a:solidFill>
              </a:rPr>
              <a:t> 300 милиона снимки споделени всеки ден</a:t>
            </a:r>
          </a:p>
        </p:txBody>
      </p:sp>
      <p:sp>
        <p:nvSpPr>
          <p:cNvPr id="34" name="Shape 34"/>
          <p:cNvSpPr/>
          <p:nvPr/>
        </p:nvSpPr>
        <p:spPr>
          <a:xfrm>
            <a:off x="27499" y="1792640"/>
            <a:ext cx="9126834" cy="506535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За да осигури своята стратегия за социална </a:t>
            </a:r>
            <a:b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      реклама, Фейсбук създава два специални отряда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2" y="1295399"/>
            <a:ext cx="8754998" cy="5195845"/>
          </a:xfrm>
        </p:spPr>
      </p:pic>
      <p:cxnSp>
        <p:nvCxnSpPr>
          <p:cNvPr id="4" name="Straight Connector 3"/>
          <p:cNvCxnSpPr/>
          <p:nvPr/>
        </p:nvCxnSpPr>
        <p:spPr>
          <a:xfrm>
            <a:off x="304800" y="13716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7200" y="4800600"/>
            <a:ext cx="31486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Те работят с партньори с </a:t>
            </a:r>
            <a:r>
              <a:rPr lang="bg-BG" b="1" dirty="0" smtClean="0">
                <a:solidFill>
                  <a:schemeClr val="accent1">
                    <a:lumMod val="75000"/>
                  </a:schemeClr>
                </a:solidFill>
              </a:rPr>
              <a:t>висок</a:t>
            </a:r>
          </a:p>
          <a:p>
            <a:r>
              <a:rPr lang="bg-BG" b="1" dirty="0" smtClean="0">
                <a:solidFill>
                  <a:schemeClr val="accent1">
                    <a:lumMod val="75000"/>
                  </a:schemeClr>
                </a:solidFill>
              </a:rPr>
              <a:t>потенциал</a:t>
            </a:r>
            <a:r>
              <a:rPr lang="bg-B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, които им помагат да </a:t>
            </a:r>
          </a:p>
          <a:p>
            <a:r>
              <a:rPr lang="bg-B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интегрират нови свойства.</a:t>
            </a:r>
          </a:p>
          <a:p>
            <a:endParaRPr lang="bg-BG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bg-B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Макар и услугата да е доста</a:t>
            </a:r>
          </a:p>
          <a:p>
            <a:r>
              <a:rPr lang="bg-B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високостойностна, </a:t>
            </a:r>
            <a:r>
              <a:rPr lang="bg-BG" b="1" dirty="0" smtClean="0">
                <a:solidFill>
                  <a:schemeClr val="accent1">
                    <a:lumMod val="75000"/>
                  </a:schemeClr>
                </a:solidFill>
              </a:rPr>
              <a:t>тя е безплатна</a:t>
            </a:r>
            <a:r>
              <a:rPr lang="bg-B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!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6800" y="4834719"/>
            <a:ext cx="31069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Доставят </a:t>
            </a:r>
            <a:r>
              <a:rPr lang="bg-BG" b="1" dirty="0" smtClean="0">
                <a:solidFill>
                  <a:schemeClr val="accent1">
                    <a:lumMod val="75000"/>
                  </a:schemeClr>
                </a:solidFill>
              </a:rPr>
              <a:t>„Награди на Фейсбук</a:t>
            </a:r>
          </a:p>
          <a:p>
            <a:r>
              <a:rPr lang="bg-BG" b="1" dirty="0" smtClean="0">
                <a:solidFill>
                  <a:schemeClr val="accent1">
                    <a:lumMod val="75000"/>
                  </a:schemeClr>
                </a:solidFill>
              </a:rPr>
              <a:t>Студиата“</a:t>
            </a:r>
            <a:r>
              <a:rPr lang="bg-B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, на най-добрите играчи</a:t>
            </a:r>
          </a:p>
          <a:p>
            <a:r>
              <a:rPr lang="bg-B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на полето.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894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357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Екосистемата на Фейсбук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35" y="1524000"/>
            <a:ext cx="8474201" cy="5029200"/>
          </a:xfrm>
        </p:spPr>
      </p:pic>
      <p:cxnSp>
        <p:nvCxnSpPr>
          <p:cNvPr id="4" name="Straight Connector 3"/>
          <p:cNvCxnSpPr/>
          <p:nvPr/>
        </p:nvCxnSpPr>
        <p:spPr>
          <a:xfrm>
            <a:off x="304800" y="13716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504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Две нива на зависимост съществуват</a:t>
            </a:r>
            <a:b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 			в екосистемата на Фейсбук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5" y="1371600"/>
            <a:ext cx="8730995" cy="5181600"/>
          </a:xfrm>
        </p:spPr>
      </p:pic>
      <p:cxnSp>
        <p:nvCxnSpPr>
          <p:cNvPr id="4" name="Straight Connector 3"/>
          <p:cNvCxnSpPr/>
          <p:nvPr/>
        </p:nvCxnSpPr>
        <p:spPr>
          <a:xfrm>
            <a:off x="304800" y="13716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203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В сърцето на Фейсбук екосистемата: </a:t>
            </a:r>
            <a:b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</a:rPr>
              <a:t>				Фейсбук платформата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04" y="1371600"/>
            <a:ext cx="8859392" cy="5257800"/>
          </a:xfrm>
        </p:spPr>
      </p:pic>
      <p:cxnSp>
        <p:nvCxnSpPr>
          <p:cNvPr id="4" name="Straight Connector 3"/>
          <p:cNvCxnSpPr/>
          <p:nvPr/>
        </p:nvCxnSpPr>
        <p:spPr>
          <a:xfrm>
            <a:off x="304800" y="13716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890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412375" y="5272476"/>
            <a:ext cx="8229600" cy="99719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4. Разширение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algn="ctr">
              <a:buNone/>
            </a:pPr>
            <a:r>
              <a:rPr lang="en"/>
              <a:t>С мобилните телефони играта се променя</a:t>
            </a:r>
          </a:p>
        </p:txBody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"/>
              <a:t>С увеличаването на броя на мобилните телфеони по света, уеб-базираните компаний като Фейсбук срещат сериозен проблем. Всичко трябва да работи както на компютри, така и на мобилните "умни" телефони.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6429950" y="543587"/>
            <a:ext cx="2469900" cy="588299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 b="0"/>
              <a:t>Всичко във Фейсбук може да бъде видяно през телефона ви.</a:t>
            </a:r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289108" y="457208"/>
            <a:ext cx="2570400" cy="55838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"/>
              <a:t>Би станало чудесна мобилна операционна система от фейсбук.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457200" y="1065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 sz="2400"/>
              <a:t>Обаче вече е късно и не изгодно за Фейсбук да направят тяхна операционна система.</a:t>
            </a:r>
          </a:p>
        </p:txBody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374899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/>
              <a:t>Това би означавало: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губене на твърде много време;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в сектор, който не познават;</a:t>
            </a:r>
          </a:p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без шанс за голям успех.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412375" y="4076708"/>
            <a:ext cx="5876399" cy="24911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"/>
              <a:t>И това означава, че фейсбук си остава просто мобилно приложение.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 Средно човек прекарва по 8часа и 15 мин за месец в facebook</a:t>
            </a:r>
          </a:p>
        </p:txBody>
      </p:sp>
      <p:sp>
        <p:nvSpPr>
          <p:cNvPr id="40" name="Shape 40"/>
          <p:cNvSpPr/>
          <p:nvPr/>
        </p:nvSpPr>
        <p:spPr>
          <a:xfrm>
            <a:off x="1919287" y="1658650"/>
            <a:ext cx="5305425" cy="4572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buNone/>
            </a:pPr>
            <a:r>
              <a:rPr lang="en" sz="2400"/>
              <a:t>Но все пак няма как да няма ограничения при мобилната версия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 sz="2400"/>
              <a:t>Но с времето фейсбук започна да губи клиенти, заради следните приложения и техните заместители</a:t>
            </a:r>
          </a:p>
        </p:txBody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" sz="2400"/>
              <a:t>
Затова е трябвало фейсбук да направят нещо, което да върне хората.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 sz="3000"/>
              <a:t>И поради тази причина фейсбук са купили "инстаграм" за 1 млрд. долара</a:t>
            </a:r>
          </a:p>
        </p:txBody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"/>
              <a:t>Така те си връщат част от потребителите и получават още един източник на средства.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algn="ctr">
              <a:buNone/>
            </a:pPr>
            <a:r>
              <a:rPr lang="en" sz="2400"/>
              <a:t>Друг проблем са игрите, които са един от остновните приходи на компанията 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457200" y="3914151"/>
            <a:ext cx="8229600" cy="26537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"/>
              <a:t>Но те няма как да се играят от телефоните, поради липсата на клавиатура и по-слабите характеристики.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algn="ctr">
              <a:buNone/>
            </a:pPr>
            <a:r>
              <a:rPr lang="en"/>
              <a:t>Затова фейсбук събира данни за устройството, на което ще бъде заредено.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166575" y="140487"/>
            <a:ext cx="8229600" cy="78539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 sz="2400"/>
              <a:t>В крайна сметка фейсбук приложениата изобщо не се занимават с ОС.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Затова през Май 2012 фейсбук пускат на пазара техен "апп стоър"</a:t>
            </a:r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5409257" y="1600200"/>
            <a:ext cx="3277499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"/>
              <a:t>Това прави възможно игрането на фейсбук игри през вашия телефон.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133025" y="118138"/>
            <a:ext cx="8799599" cy="8859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 sz="2400"/>
              <a:t>И прави връзка между фейсбук и операционна система, на която работи.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title"/>
          </p:nvPr>
        </p:nvSpPr>
        <p:spPr>
          <a:xfrm>
            <a:off x="457200" y="341725"/>
            <a:ext cx="8229600" cy="62849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 sz="2400"/>
              <a:t>Магазина за приложения на фейсбук им носи много предимства </a:t>
            </a:r>
          </a:p>
        </p:txBody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2011007" y="1186601"/>
            <a:ext cx="6675900" cy="53813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Повишава качеството на фейсбук;</a:t>
            </a:r>
          </a:p>
          <a:p>
            <a:endParaRPr lang="en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Интегрира фейсбук във всички приложения;</a:t>
            </a:r>
          </a:p>
          <a:p>
            <a:endParaRPr lang="en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Големи приходи;</a:t>
            </a:r>
          </a:p>
          <a:p>
            <a:endParaRPr lang="en"/>
          </a:p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Увеличава броя на фейсбук приложенията.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title"/>
          </p:nvPr>
        </p:nvSpPr>
        <p:spPr>
          <a:xfrm>
            <a:off x="360450" y="52578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Фейсбук - комуникацията на 21 век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57800" y="119949"/>
            <a:ext cx="9896699" cy="193379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Има най-скъпото първично публично предлагане за 16 МИЛИАРДА,</a:t>
            </a:r>
          </a:p>
        </p:txBody>
      </p:sp>
      <p:sp>
        <p:nvSpPr>
          <p:cNvPr id="46" name="Shape 46"/>
          <p:cNvSpPr/>
          <p:nvPr/>
        </p:nvSpPr>
        <p:spPr>
          <a:xfrm>
            <a:off x="2133963" y="1823482"/>
            <a:ext cx="4876072" cy="484794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570100" y="1778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 sz="3000"/>
              <a:t>Обаче има и доза ирония: Фейсбук е зависима от другите комуникаций.</a:t>
            </a:r>
          </a:p>
        </p:txBody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457200" y="4986878"/>
            <a:ext cx="8229600" cy="15810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"/>
              <a:t>И ако някоя от тях спре, фейсбук също спира и работат на фейсбук.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457200" y="52417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>
                <a:solidFill>
                  <a:srgbClr val="F3F3F3"/>
                </a:solidFill>
              </a:rPr>
              <a:t>5 предизвикателства за фейсбук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5CC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title"/>
          </p:nvPr>
        </p:nvSpPr>
        <p:spPr>
          <a:xfrm>
            <a:off x="134700" y="306887"/>
            <a:ext cx="8874599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 sz="3000">
                <a:solidFill>
                  <a:srgbClr val="EFEFEF"/>
                </a:solidFill>
              </a:rPr>
              <a:t>1. С повече от 1 милиард потребители фейсбук трябва да  защити базата си с данни.</a:t>
            </a:r>
          </a:p>
        </p:txBody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457200" y="2261403"/>
            <a:ext cx="8229600" cy="43065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rgbClr val="EFEFEF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EFEFEF"/>
                </a:solidFill>
              </a:rPr>
              <a:t>Ще бъдат въведени нови системи за сигурност на много високо ниво.</a:t>
            </a:r>
          </a:p>
          <a:p>
            <a:pPr marL="457200" lvl="0" indent="-419100">
              <a:buClr>
                <a:srgbClr val="EFEFEF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EFEFEF"/>
                </a:solidFill>
              </a:rPr>
              <a:t>Всеки който се опита да получи чужда парола без знанието на нейния собственик ще бъде съден.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5CC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 sz="3000">
                <a:solidFill>
                  <a:srgbClr val="FFFFFF"/>
                </a:solidFill>
              </a:rPr>
              <a:t>2. Фейсбук ще трябва да бъде включен във всяка част от социалните връзки</a:t>
            </a:r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">
                <a:solidFill>
                  <a:srgbClr val="F3F3F3"/>
                </a:solidFill>
              </a:rPr>
              <a:t>Фейсбук е създал вече много начини за връзка с не интегрирани платформи и ще се опитат да създаде връзка и към други платформи.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5CC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>
                <a:solidFill>
                  <a:srgbClr val="EFEFEF"/>
                </a:solidFill>
              </a:rPr>
              <a:t>3. Фейсбук ще трябва да продаде новото си социално рекламиране</a:t>
            </a:r>
          </a:p>
        </p:txBody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">
                <a:solidFill>
                  <a:srgbClr val="EFEFEF"/>
                </a:solidFill>
              </a:rPr>
              <a:t>С маркетинговите отбори и студиото на фейсбук работят по организирането на рекламите по страницата им.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5CC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>
                <a:solidFill>
                  <a:srgbClr val="F3F3F3"/>
                </a:solidFill>
              </a:rPr>
              <a:t>4. Фейсбук ще трябва да си разпредели данните</a:t>
            </a:r>
          </a:p>
        </p:txBody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>
                <a:solidFill>
                  <a:srgbClr val="EFEFEF"/>
                </a:solidFill>
              </a:rPr>
              <a:t>Facebook Connect % Open Graph 2.0</a:t>
            </a:r>
          </a:p>
          <a:p>
            <a:pPr>
              <a:buNone/>
            </a:pPr>
            <a:r>
              <a:rPr lang="en">
                <a:solidFill>
                  <a:srgbClr val="EFEFEF"/>
                </a:solidFill>
              </a:rPr>
              <a:t>С помоща на този продукт другите независими компаний могат да променят начина, по който изпозлваме фейсбук.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title"/>
          </p:nvPr>
        </p:nvSpPr>
        <p:spPr>
          <a:xfrm>
            <a:off x="279800" y="822954"/>
            <a:ext cx="2294999" cy="8688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 sz="1100"/>
              <a:t>12.8%  от света генерира информация, която се запомня и обработва от фейсбук.</a:t>
            </a:r>
          </a:p>
        </p:txBody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422064" y="4868336"/>
            <a:ext cx="1657800" cy="8123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>
              <a:buNone/>
            </a:pPr>
            <a:r>
              <a:rPr lang="en" sz="1100" b="1"/>
              <a:t>Правилния продукт</a:t>
            </a:r>
            <a:br>
              <a:rPr lang="en" sz="1100" b="1"/>
            </a:br>
            <a:r>
              <a:rPr lang="en" sz="1100" b="1"/>
              <a:t>Правиланта цена</a:t>
            </a:r>
            <a:br>
              <a:rPr lang="en" sz="1100" b="1"/>
            </a:br>
            <a:r>
              <a:rPr lang="en" sz="1100" b="1"/>
              <a:t>Правилния момент</a:t>
            </a:r>
          </a:p>
        </p:txBody>
      </p:sp>
      <p:sp>
        <p:nvSpPr>
          <p:cNvPr id="421" name="Shape 421"/>
          <p:cNvSpPr txBox="1">
            <a:spLocks noGrp="1"/>
          </p:cNvSpPr>
          <p:nvPr>
            <p:ph type="body" idx="2"/>
          </p:nvPr>
        </p:nvSpPr>
        <p:spPr>
          <a:xfrm>
            <a:off x="3969818" y="4935536"/>
            <a:ext cx="1768199" cy="6779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 sz="1100" b="1"/>
              <a:t>Правилната реклама</a:t>
            </a:r>
          </a:p>
          <a:p>
            <a:pPr lvl="0" rtl="0">
              <a:buNone/>
            </a:pPr>
            <a:r>
              <a:rPr lang="en" sz="1100" b="1"/>
              <a:t>Правилното място</a:t>
            </a:r>
          </a:p>
        </p:txBody>
      </p:sp>
      <p:sp>
        <p:nvSpPr>
          <p:cNvPr id="422" name="Shape 422"/>
          <p:cNvSpPr txBox="1">
            <a:spLocks noGrp="1"/>
          </p:cNvSpPr>
          <p:nvPr>
            <p:ph type="body" idx="3"/>
          </p:nvPr>
        </p:nvSpPr>
        <p:spPr>
          <a:xfrm>
            <a:off x="7375373" y="5002736"/>
            <a:ext cx="1600199" cy="6779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 sz="1100" b="1"/>
              <a:t>Правилната оферта</a:t>
            </a:r>
          </a:p>
          <a:p>
            <a:pPr lvl="0" rtl="0">
              <a:buNone/>
            </a:pPr>
            <a:r>
              <a:rPr lang="en" sz="1100" b="1"/>
              <a:t>Правилното време</a:t>
            </a:r>
          </a:p>
          <a:p>
            <a:endParaRPr lang="en" sz="11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100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6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100"/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7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100"/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6242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 което нарежда неговия изпълнителен директор сред 10-те най-богати хора в света</a:t>
            </a:r>
          </a:p>
        </p:txBody>
      </p:sp>
      <p:sp>
        <p:nvSpPr>
          <p:cNvPr id="52" name="Shape 52"/>
          <p:cNvSpPr/>
          <p:nvPr/>
        </p:nvSpPr>
        <p:spPr>
          <a:xfrm>
            <a:off x="516428" y="2049327"/>
            <a:ext cx="8111143" cy="45680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83059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Фейсбук има 10 пъти повече преглеждания на страниците от youtube,</a:t>
            </a:r>
          </a:p>
        </p:txBody>
      </p:sp>
      <p:sp>
        <p:nvSpPr>
          <p:cNvPr id="58" name="Shape 58"/>
          <p:cNvSpPr/>
          <p:nvPr/>
        </p:nvSpPr>
        <p:spPr>
          <a:xfrm>
            <a:off x="1599919" y="2236037"/>
            <a:ext cx="5944161" cy="403984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5549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но 3,7 милиарда годишен приход, което е 10 пъти по-малко от гугъл.</a:t>
            </a:r>
          </a:p>
        </p:txBody>
      </p:sp>
      <p:sp>
        <p:nvSpPr>
          <p:cNvPr id="64" name="Shape 64"/>
          <p:cNvSpPr/>
          <p:nvPr/>
        </p:nvSpPr>
        <p:spPr>
          <a:xfrm>
            <a:off x="1714500" y="2255012"/>
            <a:ext cx="5715000" cy="42386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1177</Words>
  <Application>Microsoft Office PowerPoint</Application>
  <PresentationFormat>On-screen Show (4:3)</PresentationFormat>
  <Paragraphs>152</Paragraphs>
  <Slides>66</Slides>
  <Notes>46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/>
      <vt:lpstr>PowerPoint Presentation</vt:lpstr>
      <vt:lpstr> По последни данни facebook има над 1 милиард потребители </vt:lpstr>
      <vt:lpstr> На ден се правят по 3.2 милиарда харесвания и коментари.</vt:lpstr>
      <vt:lpstr> 300 милиона снимки споделени всеки ден</vt:lpstr>
      <vt:lpstr> Средно човек прекарва по 8часа и 15 мин за месец в facebook</vt:lpstr>
      <vt:lpstr>Има най-скъпото първично публично предлагане за 16 МИЛИАРДА,</vt:lpstr>
      <vt:lpstr> което нарежда неговия изпълнителен директор сред 10-те най-богати хора в света</vt:lpstr>
      <vt:lpstr>Фейсбук има 10 пъти повече преглеждания на страниците от youtube,</vt:lpstr>
      <vt:lpstr>но 3,7 милиарда годишен приход, което е 10 пъти по-малко от гугъл.</vt:lpstr>
      <vt:lpstr>Фейсбук има 3500 служители,</vt:lpstr>
      <vt:lpstr> което се равнява на 30 милиона долара за всеки служител</vt:lpstr>
      <vt:lpstr>Очевидно правят нещата както трябва</vt:lpstr>
      <vt:lpstr>Ния вярваме, че успехът на фейсбук не се дължи на качеството на продуктите,</vt:lpstr>
      <vt:lpstr> а на перфектното бизнес управление</vt:lpstr>
      <vt:lpstr>Facebook не е нито първата, нито  единствената социална мрежа,</vt:lpstr>
      <vt:lpstr> но има най-голям успех</vt:lpstr>
      <vt:lpstr>Много компании многократно са се опитали да закупят Facebook</vt:lpstr>
      <vt:lpstr>Някои от тях са</vt:lpstr>
      <vt:lpstr> Friendster с предложение 10 милиона</vt:lpstr>
      <vt:lpstr>Yahoo с предложение 1.6 милиона</vt:lpstr>
      <vt:lpstr> Microsoft с предложение 15 милиарда</vt:lpstr>
      <vt:lpstr>Стив Джобс е казал:</vt:lpstr>
      <vt:lpstr>Уважавам Mарк Зукенберг за това че не се продаде, за желанието да направи компания.Уважавам това много.</vt:lpstr>
      <vt:lpstr>PowerPoint Presentation</vt:lpstr>
      <vt:lpstr>Ключови фигури във Фейсбук</vt:lpstr>
      <vt:lpstr>Основата на бизнес-модела на     Фейсбук е в рекламата</vt:lpstr>
      <vt:lpstr>Бизнес-модел базиран на рекламата,     вдъхновен от този на Гугъл</vt:lpstr>
      <vt:lpstr>Опитът за копиране на формулата на Гугъл и как   Фейсбук осъзна, че тя не им е от полза ..</vt:lpstr>
      <vt:lpstr>И все пак Фейсбук направи     много пари от реклами</vt:lpstr>
      <vt:lpstr>И така Фейсбук реши на направи това,      в което е най-добър</vt:lpstr>
      <vt:lpstr>Трудно за разбиране понятие :     Фейсбук не е социална мрежа</vt:lpstr>
      <vt:lpstr>… той е социална медия</vt:lpstr>
      <vt:lpstr>Просто свойство доведе до изцяло    нова стратегия на социално мислене</vt:lpstr>
      <vt:lpstr>Прилагането на бутона „Харесва ми“ върху известните марки, развива графиката още повече</vt:lpstr>
      <vt:lpstr>„Харесва ми“-то на Фейсбук се    превръща в истинска икономика</vt:lpstr>
      <vt:lpstr>Фокусиране на : Вирусен Цикъл</vt:lpstr>
      <vt:lpstr>Фейсбук реши да потърси нови взаимодействие,  които биха могли да подсилят и квалифицират    взаимоотношенията с марките</vt:lpstr>
      <vt:lpstr>Всичко се свежда до добре    познати уеб маркетинг концепции</vt:lpstr>
      <vt:lpstr>От уста на уста, цялата концепция на    насочването драстично се променя</vt:lpstr>
      <vt:lpstr>За да осигури своята стратегия за социална        реклама, Фейсбук създава два специални отряда</vt:lpstr>
      <vt:lpstr>PowerPoint Presentation</vt:lpstr>
      <vt:lpstr>Екосистемата на Фейсбук</vt:lpstr>
      <vt:lpstr>Две нива на зависимост съществуват     в екосистемата на Фейсбук</vt:lpstr>
      <vt:lpstr>В сърцето на Фейсбук екосистемата:      Фейсбук платформата</vt:lpstr>
      <vt:lpstr>4. Разширение</vt:lpstr>
      <vt:lpstr>С мобилните телефони играта се променя</vt:lpstr>
      <vt:lpstr>Всичко във Фейсбук може да бъде видяно през телефона ви.</vt:lpstr>
      <vt:lpstr>Обаче вече е късно и не изгодно за Фейсбук да направят тяхна операционна система.</vt:lpstr>
      <vt:lpstr>PowerPoint Presentation</vt:lpstr>
      <vt:lpstr>Но все пак няма как да няма ограничения при мобилната версия</vt:lpstr>
      <vt:lpstr>Но с времето фейсбук започна да губи клиенти, заради следните приложения и техните заместители</vt:lpstr>
      <vt:lpstr>И поради тази причина фейсбук са купили "инстаграм" за 1 млрд. долара</vt:lpstr>
      <vt:lpstr>Друг проблем са игрите, които са един от остновните приходи на компанията </vt:lpstr>
      <vt:lpstr>PowerPoint Presentation</vt:lpstr>
      <vt:lpstr>В крайна сметка фейсбук приложениата изобщо не се занимават с ОС.</vt:lpstr>
      <vt:lpstr>Затова през Май 2012 фейсбук пускат на пазара техен "апп стоър"</vt:lpstr>
      <vt:lpstr>И прави връзка между фейсбук и операционна система, на която работи.</vt:lpstr>
      <vt:lpstr>Магазина за приложения на фейсбук им носи много предимства </vt:lpstr>
      <vt:lpstr>Фейсбук - комуникацията на 21 век</vt:lpstr>
      <vt:lpstr>Обаче има и доза ирония: Фейсбук е зависима от другите комуникаций.</vt:lpstr>
      <vt:lpstr>5 предизвикателства за фейсбук</vt:lpstr>
      <vt:lpstr>1. С повече от 1 милиард потребители фейсбук трябва да  защити базата си с данни.</vt:lpstr>
      <vt:lpstr>2. Фейсбук ще трябва да бъде включен във всяка част от социалните връзки</vt:lpstr>
      <vt:lpstr>3. Фейсбук ще трябва да продаде новото си социално рекламиране</vt:lpstr>
      <vt:lpstr>4. Фейсбук ще трябва да си разпредели данните</vt:lpstr>
      <vt:lpstr>12.8%  от света генерира информация, която се запомня и обработва от фейсбук.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FeaR - sFx</dc:creator>
  <cp:lastModifiedBy>FeaR - sFx</cp:lastModifiedBy>
  <cp:revision>3</cp:revision>
  <dcterms:modified xsi:type="dcterms:W3CDTF">2012-10-30T16:04:14Z</dcterms:modified>
</cp:coreProperties>
</file>